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65" r:id="rId4"/>
    <p:sldId id="266" r:id="rId5"/>
    <p:sldId id="256" r:id="rId6"/>
    <p:sldId id="257" r:id="rId7"/>
    <p:sldId id="258" r:id="rId8"/>
    <p:sldId id="259" r:id="rId9"/>
    <p:sldId id="262" r:id="rId10"/>
    <p:sldId id="26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78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hyperlink" Target="mailto:ineu@nntu.ru" TargetMode="Externa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4.png"/><Relationship Id="rId7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14.jpe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29.jpeg"/><Relationship Id="rId5" Type="http://schemas.openxmlformats.org/officeDocument/2006/relationships/image" Target="../media/image23.pn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Desktop\Логотипы\НГТУ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424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639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Desktop\Логотипы\на прозрачном фоне\Безымянны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285984" cy="1134886"/>
          </a:xfrm>
          <a:prstGeom prst="rect">
            <a:avLst/>
          </a:prstGeom>
          <a:noFill/>
        </p:spPr>
      </p:pic>
      <p:pic>
        <p:nvPicPr>
          <p:cNvPr id="3" name="Picture 3" descr="C:\Users\Пользователь\Desktop\Логотипы\на прозрачном фоне\ЦИТР хор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8082" y="571480"/>
            <a:ext cx="1480214" cy="714381"/>
          </a:xfrm>
          <a:prstGeom prst="rect">
            <a:avLst/>
          </a:prstGeom>
          <a:noFill/>
        </p:spPr>
      </p:pic>
      <p:pic>
        <p:nvPicPr>
          <p:cNvPr id="4" name="Picture 4" descr="C:\Users\Пользователь\Desktop\Логотипы\ИНЭУ хоррррр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5951" y="0"/>
            <a:ext cx="1742645" cy="64291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14414" y="285728"/>
            <a:ext cx="6572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</a:rPr>
              <a:t>КОНТАКТЫ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4572000" y="2071678"/>
            <a:ext cx="3929090" cy="31432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000" b="1" dirty="0" smtClean="0">
                <a:solidFill>
                  <a:srgbClr val="C00000"/>
                </a:solidFill>
              </a:rPr>
              <a:t>Институт экономики и управления (ИНЭУ)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Телефон: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4-362-362, 436-01-55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000" b="1" baseline="0" dirty="0" smtClean="0"/>
              <a:t>Email</a:t>
            </a:r>
            <a:r>
              <a:rPr lang="ru-RU" sz="2000" b="1" baseline="0" dirty="0" smtClean="0"/>
              <a:t>:</a:t>
            </a:r>
            <a:r>
              <a:rPr lang="ru-RU" sz="2000" b="1" dirty="0" smtClean="0"/>
              <a:t> </a:t>
            </a:r>
            <a:r>
              <a:rPr lang="en-US" sz="2000" b="1" dirty="0" smtClean="0">
                <a:hlinkClick r:id="rId5"/>
              </a:rPr>
              <a:t>ineu@nntu.ru</a:t>
            </a:r>
            <a:endParaRPr lang="en-US" sz="2000" b="1" dirty="0" smtClean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000" b="1" dirty="0" smtClean="0"/>
              <a:t>Адрес: г.Н.Новгород, ул.Минина 28А (3 корпус НГТУ) ауд. 3213-а,б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5" descr="C:\Users\Пользователь\Desktop\Логотипы\iypeeejgtahxdwlgipm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1571612"/>
            <a:ext cx="3929090" cy="39290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ользователь\Desktop\Эксклюзивные векторы\Illuminated-crumpled-yellow-paper-light-bulb-idea-on-white-background\403411-PCSCB8-7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9" r="19731"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2" descr="C:\Users\Пользователь\Desktop\Логотипы\на прозрачном фоне\НГТУ хорррр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5" y="0"/>
            <a:ext cx="16097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3" descr="C:\Users\Пользователь\Desktop\Логотипы\на прозрачном фоне\ЦИТР хор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4429125"/>
            <a:ext cx="3108325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2" descr="C:\Users\Пользователь\Desktop\Логотипы\на прозрачном фоне\ИНЭУ хоррррр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75"/>
            <a:ext cx="192881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143375" y="1285875"/>
            <a:ext cx="4714875" cy="29956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Bef>
                <a:spcPts val="400"/>
              </a:spcBef>
              <a:spcAft>
                <a:spcPts val="400"/>
              </a:spcAft>
              <a:defRPr/>
            </a:pPr>
            <a:r>
              <a:rPr lang="ru-RU" i="1" spc="50" dirty="0">
                <a:latin typeface="Arial" charset="0"/>
                <a:cs typeface="Arial" charset="0"/>
              </a:rPr>
              <a:t>У тебя есть идея?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defRPr/>
            </a:pPr>
            <a:r>
              <a:rPr lang="ru-RU" i="1" spc="50" dirty="0">
                <a:latin typeface="Arial" charset="0"/>
                <a:cs typeface="Arial" charset="0"/>
              </a:rPr>
              <a:t>Хочешь воплотить ее в жизнь?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defRPr/>
            </a:pPr>
            <a:r>
              <a:rPr lang="ru-RU" i="1" spc="50" dirty="0">
                <a:latin typeface="Arial" charset="0"/>
                <a:cs typeface="Arial" charset="0"/>
              </a:rPr>
              <a:t>Научиться работать в команде и развить лидерские качества?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defRPr/>
            </a:pPr>
            <a:r>
              <a:rPr lang="ru-RU" i="1" spc="50" dirty="0">
                <a:latin typeface="Arial" charset="0"/>
                <a:cs typeface="Arial" charset="0"/>
              </a:rPr>
              <a:t>Сформировать навыки экономического мышления, расчетливости и предприимчивости?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defRPr/>
            </a:pPr>
            <a:r>
              <a:rPr lang="ru-RU" i="1" spc="50" dirty="0">
                <a:latin typeface="Arial" charset="0"/>
                <a:cs typeface="Arial" charset="0"/>
              </a:rPr>
              <a:t>Осознанно подойти к выбору будущей профессии?</a:t>
            </a:r>
            <a:endParaRPr lang="ru-RU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002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Скругленный прямоугольник 39"/>
          <p:cNvSpPr/>
          <p:nvPr/>
        </p:nvSpPr>
        <p:spPr>
          <a:xfrm>
            <a:off x="2143125" y="928688"/>
            <a:ext cx="5214938" cy="500062"/>
          </a:xfrm>
          <a:prstGeom prst="round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099" name="Picture 2" descr="C:\Users\Пользователь\Desktop\Логотипы\на прозрачном фоне\НГТУ хорррр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5" y="0"/>
            <a:ext cx="1724025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3" descr="C:\Users\Пользователь\Desktop\Логотипы\на прозрачном фоне\ЦИТР хор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938" y="214313"/>
            <a:ext cx="1319212" cy="63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Box 3"/>
          <p:cNvSpPr txBox="1">
            <a:spLocks noChangeArrowheads="1"/>
          </p:cNvSpPr>
          <p:nvPr/>
        </p:nvSpPr>
        <p:spPr bwMode="auto">
          <a:xfrm>
            <a:off x="357188" y="928688"/>
            <a:ext cx="87868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ПРЕДПРИНИМАТЕЛЬСТВО</a:t>
            </a:r>
          </a:p>
        </p:txBody>
      </p:sp>
      <p:grpSp>
        <p:nvGrpSpPr>
          <p:cNvPr id="4102" name="Группа 9"/>
          <p:cNvGrpSpPr>
            <a:grpSpLocks/>
          </p:cNvGrpSpPr>
          <p:nvPr/>
        </p:nvGrpSpPr>
        <p:grpSpPr bwMode="auto">
          <a:xfrm>
            <a:off x="1000125" y="1785938"/>
            <a:ext cx="3214688" cy="1928812"/>
            <a:chOff x="214282" y="1785926"/>
            <a:chExt cx="3214710" cy="1928826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214282" y="1785926"/>
              <a:ext cx="3214710" cy="1928826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074" name="Picture 2" descr="C:\Users\Пользователь\Desktop\Логотипы\1286_image.big.jpeg"/>
            <p:cNvPicPr>
              <a:picLocks noChangeAspect="1" noChangeArrowheads="1"/>
            </p:cNvPicPr>
            <p:nvPr/>
          </p:nvPicPr>
          <p:blipFill>
            <a:blip r:embed="rId4" cstate="print"/>
            <a:srcRect l="6305" r="7156"/>
            <a:stretch>
              <a:fillRect/>
            </a:stretch>
          </p:blipFill>
          <p:spPr bwMode="auto">
            <a:xfrm>
              <a:off x="214282" y="1857364"/>
              <a:ext cx="3214710" cy="185738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4103" name="Группа 13"/>
          <p:cNvGrpSpPr>
            <a:grpSpLocks/>
          </p:cNvGrpSpPr>
          <p:nvPr/>
        </p:nvGrpSpPr>
        <p:grpSpPr bwMode="auto">
          <a:xfrm>
            <a:off x="5357813" y="1785938"/>
            <a:ext cx="3214687" cy="1928812"/>
            <a:chOff x="3571868" y="1785926"/>
            <a:chExt cx="3214710" cy="1928826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3571868" y="1785926"/>
              <a:ext cx="3214710" cy="1928826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" name="Picture 4" descr="C:\Users\Пользователь\Desktop\Логотипы\skoraya-sotsialnaya-pomoshch-podderzhivaet-semyu-v-trudnostyakh.jpg"/>
            <p:cNvPicPr>
              <a:picLocks noChangeAspect="1" noChangeArrowheads="1"/>
            </p:cNvPicPr>
            <p:nvPr/>
          </p:nvPicPr>
          <p:blipFill>
            <a:blip r:embed="rId5" cstate="print"/>
            <a:srcRect r="6811"/>
            <a:stretch>
              <a:fillRect/>
            </a:stretch>
          </p:blipFill>
          <p:spPr bwMode="auto">
            <a:xfrm>
              <a:off x="3643306" y="1857364"/>
              <a:ext cx="3071834" cy="185419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4104" name="Группа 23"/>
          <p:cNvGrpSpPr>
            <a:grpSpLocks/>
          </p:cNvGrpSpPr>
          <p:nvPr/>
        </p:nvGrpSpPr>
        <p:grpSpPr bwMode="auto">
          <a:xfrm>
            <a:off x="1000125" y="4357688"/>
            <a:ext cx="3214688" cy="1939925"/>
            <a:chOff x="285720" y="4357694"/>
            <a:chExt cx="3214710" cy="1939279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285720" y="4357694"/>
              <a:ext cx="3214710" cy="192817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" name="Picture 6" descr="C:\Users\Пользователь\Desktop\Логотипы\картинки\96d3b78fcca8a62e80b3d40418b3b7bd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28596" y="4357694"/>
              <a:ext cx="2928958" cy="193927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4105" name="Группа 22"/>
          <p:cNvGrpSpPr>
            <a:grpSpLocks/>
          </p:cNvGrpSpPr>
          <p:nvPr/>
        </p:nvGrpSpPr>
        <p:grpSpPr bwMode="auto">
          <a:xfrm>
            <a:off x="5357813" y="4357688"/>
            <a:ext cx="3214687" cy="1928812"/>
            <a:chOff x="5143504" y="4143380"/>
            <a:chExt cx="3214710" cy="1928826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5143504" y="4143380"/>
              <a:ext cx="3214710" cy="1928826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4" name="Picture 7" descr="C:\Users\Пользователь\Desktop\Логотипы\wpapers_ru_Земля-в-руках.jpg"/>
            <p:cNvPicPr>
              <a:picLocks noChangeAspect="1" noChangeArrowheads="1"/>
            </p:cNvPicPr>
            <p:nvPr/>
          </p:nvPicPr>
          <p:blipFill>
            <a:blip r:embed="rId7" cstate="print"/>
            <a:srcRect l="5544" t="4167" r="4374" b="10416"/>
            <a:stretch>
              <a:fillRect/>
            </a:stretch>
          </p:blipFill>
          <p:spPr bwMode="auto">
            <a:xfrm>
              <a:off x="5286380" y="4214818"/>
              <a:ext cx="2944640" cy="185738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cxnSp>
        <p:nvCxnSpPr>
          <p:cNvPr id="26" name="Прямая соединительная линия 25"/>
          <p:cNvCxnSpPr>
            <a:stCxn id="4101" idx="2"/>
            <a:endCxn id="39" idx="1"/>
          </p:cNvCxnSpPr>
          <p:nvPr/>
        </p:nvCxnSpPr>
        <p:spPr>
          <a:xfrm rot="16200000" flipH="1">
            <a:off x="2922588" y="3279775"/>
            <a:ext cx="3690937" cy="36513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4" name="Стрелка вправо 33"/>
          <p:cNvSpPr/>
          <p:nvPr/>
        </p:nvSpPr>
        <p:spPr>
          <a:xfrm>
            <a:off x="4786313" y="2643188"/>
            <a:ext cx="571500" cy="14287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" name="Стрелка вправо 34"/>
          <p:cNvSpPr/>
          <p:nvPr/>
        </p:nvSpPr>
        <p:spPr>
          <a:xfrm>
            <a:off x="4786313" y="5072063"/>
            <a:ext cx="571500" cy="14287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" name="Стрелка вправо 37"/>
          <p:cNvSpPr/>
          <p:nvPr/>
        </p:nvSpPr>
        <p:spPr>
          <a:xfrm rot="10800000">
            <a:off x="4214813" y="2643188"/>
            <a:ext cx="571500" cy="14287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" name="Стрелка вправо 38"/>
          <p:cNvSpPr/>
          <p:nvPr/>
        </p:nvSpPr>
        <p:spPr>
          <a:xfrm rot="10800000">
            <a:off x="4214813" y="5072063"/>
            <a:ext cx="571500" cy="14287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3" name="TextBox 42"/>
          <p:cNvSpPr txBox="1"/>
          <p:nvPr/>
        </p:nvSpPr>
        <p:spPr>
          <a:xfrm>
            <a:off x="1285875" y="3857625"/>
            <a:ext cx="2500313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ТЕХНОЛОГИЧЕСКОЕ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786438" y="3857625"/>
            <a:ext cx="2500312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СОЦИАЛЬНОЕ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857250" y="6357938"/>
            <a:ext cx="3500438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ЦИФРОВАЯ ЭКОНОМИКА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715000" y="6357938"/>
            <a:ext cx="2500313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ЭКОЛОГИЯ</a:t>
            </a:r>
          </a:p>
        </p:txBody>
      </p:sp>
      <p:pic>
        <p:nvPicPr>
          <p:cNvPr id="4115" name="Picture 2" descr="C:\Users\Пользователь\Desktop\Логотипы\на прозрачном фоне\ИНЭУ хоррррр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2881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880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0963" y="192088"/>
            <a:ext cx="8929687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  <a:cs typeface="+mn-cs"/>
              </a:rPr>
              <a:t>ЭТАПЫ ОБУЧЕНИЯ В ЦИТР</a:t>
            </a:r>
          </a:p>
        </p:txBody>
      </p:sp>
      <p:pic>
        <p:nvPicPr>
          <p:cNvPr id="5123" name="Picture 3" descr="C:\Users\Пользователь\Desktop\Красочные объявления\Школьный П+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571500"/>
            <a:ext cx="6334125" cy="590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72202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Логотипы\на прозрачном фоне\Безымянны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453468" cy="1714488"/>
          </a:xfrm>
          <a:prstGeom prst="rect">
            <a:avLst/>
          </a:prstGeom>
          <a:noFill/>
        </p:spPr>
      </p:pic>
      <p:pic>
        <p:nvPicPr>
          <p:cNvPr id="1028" name="Picture 4" descr="C:\Users\Пользователь\Desktop\Логотипы\ИНЭУ хоррррр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714488"/>
            <a:ext cx="7939016" cy="292895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57224" y="4357694"/>
            <a:ext cx="781630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Институт </a:t>
            </a:r>
          </a:p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экономики и управления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Пользователь\Desktop\Логотипы\на прозрачном фоне\Безымянны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285984" cy="1134886"/>
          </a:xfrm>
          <a:prstGeom prst="rect">
            <a:avLst/>
          </a:prstGeom>
          <a:noFill/>
        </p:spPr>
      </p:pic>
      <p:pic>
        <p:nvPicPr>
          <p:cNvPr id="4" name="Picture 3" descr="C:\Users\Пользователь\Desktop\Логотипы\на прозрачном фоне\ЦИТР хор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714356"/>
            <a:ext cx="1332190" cy="642942"/>
          </a:xfrm>
          <a:prstGeom prst="rect">
            <a:avLst/>
          </a:prstGeom>
          <a:noFill/>
        </p:spPr>
      </p:pic>
      <p:pic>
        <p:nvPicPr>
          <p:cNvPr id="5" name="Picture 4" descr="C:\Users\Пользователь\Desktop\Логотипы\ИНЭУ хоррррр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29520" y="142852"/>
            <a:ext cx="1549076" cy="57150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285852" y="428604"/>
            <a:ext cx="6572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C00000"/>
                </a:solidFill>
              </a:rPr>
              <a:t>Программа дополнительного образования</a:t>
            </a:r>
          </a:p>
          <a:p>
            <a:pPr algn="ctr"/>
            <a:r>
              <a:rPr lang="ru-RU" sz="2000" b="1" i="1" dirty="0" smtClean="0">
                <a:solidFill>
                  <a:srgbClr val="C00000"/>
                </a:solidFill>
              </a:rPr>
              <a:t>«Инновационное предпринимательство»</a:t>
            </a:r>
            <a:endParaRPr lang="ru-RU" sz="2000" b="1" i="1" dirty="0">
              <a:solidFill>
                <a:srgbClr val="C00000"/>
              </a:solidFill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285720" y="2714620"/>
            <a:ext cx="8643998" cy="2714644"/>
            <a:chOff x="142844" y="2786058"/>
            <a:chExt cx="8643998" cy="2714644"/>
          </a:xfrm>
        </p:grpSpPr>
        <p:grpSp>
          <p:nvGrpSpPr>
            <p:cNvPr id="25" name="Группа 24"/>
            <p:cNvGrpSpPr/>
            <p:nvPr/>
          </p:nvGrpSpPr>
          <p:grpSpPr>
            <a:xfrm>
              <a:off x="142844" y="2786058"/>
              <a:ext cx="7000924" cy="2714644"/>
              <a:chOff x="500034" y="2733648"/>
              <a:chExt cx="7000924" cy="2714644"/>
            </a:xfrm>
          </p:grpSpPr>
          <p:grpSp>
            <p:nvGrpSpPr>
              <p:cNvPr id="15" name="Группа 14"/>
              <p:cNvGrpSpPr/>
              <p:nvPr/>
            </p:nvGrpSpPr>
            <p:grpSpPr>
              <a:xfrm>
                <a:off x="500034" y="3643314"/>
                <a:ext cx="2143140" cy="1785950"/>
                <a:chOff x="500034" y="2857496"/>
                <a:chExt cx="2143140" cy="1785950"/>
              </a:xfrm>
            </p:grpSpPr>
            <p:sp>
              <p:nvSpPr>
                <p:cNvPr id="14" name="Скругленный прямоугольник 13"/>
                <p:cNvSpPr/>
                <p:nvPr/>
              </p:nvSpPr>
              <p:spPr>
                <a:xfrm>
                  <a:off x="500034" y="2857496"/>
                  <a:ext cx="2143140" cy="1785950"/>
                </a:xfrm>
                <a:prstGeom prst="roundRect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" name="TextBox 8"/>
                <p:cNvSpPr txBox="1"/>
                <p:nvPr/>
              </p:nvSpPr>
              <p:spPr>
                <a:xfrm>
                  <a:off x="571472" y="3071810"/>
                  <a:ext cx="2000264" cy="1323439"/>
                </a:xfrm>
                <a:prstGeom prst="rect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sz="1600" b="1" i="1" dirty="0" smtClean="0"/>
                    <a:t>ПРЕДАКСЕЛЕРАТОР</a:t>
                  </a:r>
                </a:p>
                <a:p>
                  <a:pPr algn="ctr"/>
                  <a:r>
                    <a:rPr lang="ru-RU" sz="1600" b="1" i="1" dirty="0" smtClean="0">
                      <a:solidFill>
                        <a:srgbClr val="C00000"/>
                      </a:solidFill>
                    </a:rPr>
                    <a:t>6 часов</a:t>
                  </a:r>
                </a:p>
                <a:p>
                  <a:pPr algn="ctr"/>
                  <a:r>
                    <a:rPr lang="ru-RU" sz="1600" b="1" i="1" dirty="0" smtClean="0"/>
                    <a:t>Обучение – </a:t>
                  </a:r>
                  <a:r>
                    <a:rPr lang="ru-RU" sz="1600" b="1" i="1" u="sng" dirty="0" smtClean="0"/>
                    <a:t>бесплатное</a:t>
                  </a:r>
                </a:p>
                <a:p>
                  <a:pPr algn="ctr"/>
                  <a:r>
                    <a:rPr lang="ru-RU" sz="1600" b="1" i="1" dirty="0" smtClean="0"/>
                    <a:t>по воскресеньям</a:t>
                  </a:r>
                  <a:endParaRPr lang="ru-RU" sz="1600" b="1" i="1" dirty="0"/>
                </a:p>
              </p:txBody>
            </p:sp>
          </p:grpSp>
          <p:pic>
            <p:nvPicPr>
              <p:cNvPr id="1026" name="Picture 2" descr="C:\Users\Пользователь\Desktop\Логотипы\иконки\download.png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 rot="16200000">
                <a:off x="2821769" y="3821909"/>
                <a:ext cx="1000132" cy="1357322"/>
              </a:xfrm>
              <a:prstGeom prst="rect">
                <a:avLst/>
              </a:prstGeom>
              <a:noFill/>
            </p:spPr>
          </p:pic>
          <p:pic>
            <p:nvPicPr>
              <p:cNvPr id="1027" name="Picture 3" descr="C:\Users\Пользователь\Desktop\Логотипы\иконки\diploma-1.png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2714612" y="2786058"/>
                <a:ext cx="1228714" cy="1228714"/>
              </a:xfrm>
              <a:prstGeom prst="rect">
                <a:avLst/>
              </a:prstGeom>
              <a:noFill/>
            </p:spPr>
          </p:pic>
          <p:sp>
            <p:nvSpPr>
              <p:cNvPr id="18" name="TextBox 17"/>
              <p:cNvSpPr txBox="1"/>
              <p:nvPr/>
            </p:nvSpPr>
            <p:spPr>
              <a:xfrm>
                <a:off x="2786050" y="3857628"/>
                <a:ext cx="114300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600" b="1" i="1" dirty="0" smtClean="0"/>
                  <a:t>ГРАМОТА</a:t>
                </a:r>
                <a:endParaRPr lang="ru-RU" sz="1600" b="1" i="1" dirty="0"/>
              </a:p>
            </p:txBody>
          </p:sp>
          <p:grpSp>
            <p:nvGrpSpPr>
              <p:cNvPr id="19" name="Группа 18"/>
              <p:cNvGrpSpPr/>
              <p:nvPr/>
            </p:nvGrpSpPr>
            <p:grpSpPr>
              <a:xfrm>
                <a:off x="4071934" y="3662342"/>
                <a:ext cx="2143140" cy="1785950"/>
                <a:chOff x="142844" y="2805086"/>
                <a:chExt cx="2143140" cy="1785950"/>
              </a:xfrm>
            </p:grpSpPr>
            <p:sp>
              <p:nvSpPr>
                <p:cNvPr id="20" name="Скругленный прямоугольник 19"/>
                <p:cNvSpPr/>
                <p:nvPr/>
              </p:nvSpPr>
              <p:spPr>
                <a:xfrm>
                  <a:off x="142844" y="2805086"/>
                  <a:ext cx="2143140" cy="1785950"/>
                </a:xfrm>
                <a:prstGeom prst="round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1" name="TextBox 20"/>
                <p:cNvSpPr txBox="1"/>
                <p:nvPr/>
              </p:nvSpPr>
              <p:spPr>
                <a:xfrm>
                  <a:off x="214282" y="3090838"/>
                  <a:ext cx="2000264" cy="1077218"/>
                </a:xfrm>
                <a:prstGeom prst="rect">
                  <a:avLst/>
                </a:prstGeom>
                <a:ln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sz="1600" b="1" i="1" dirty="0" smtClean="0"/>
                    <a:t>АКСЕЛЕРАТОР</a:t>
                  </a:r>
                </a:p>
                <a:p>
                  <a:pPr algn="ctr"/>
                  <a:r>
                    <a:rPr lang="ru-RU" sz="1600" b="1" i="1" dirty="0" smtClean="0">
                      <a:solidFill>
                        <a:srgbClr val="C00000"/>
                      </a:solidFill>
                    </a:rPr>
                    <a:t>24 часа</a:t>
                  </a:r>
                </a:p>
                <a:p>
                  <a:pPr algn="ctr"/>
                  <a:r>
                    <a:rPr lang="ru-RU" sz="1600" b="1" i="1" dirty="0" smtClean="0"/>
                    <a:t>Обучение </a:t>
                  </a:r>
                  <a:r>
                    <a:rPr lang="ru-RU" sz="1600" b="1" i="1" u="sng" dirty="0" smtClean="0"/>
                    <a:t>7 000 руб.</a:t>
                  </a:r>
                </a:p>
                <a:p>
                  <a:pPr algn="ctr"/>
                  <a:r>
                    <a:rPr lang="ru-RU" sz="1600" b="1" i="1" dirty="0" smtClean="0"/>
                    <a:t>по воскресеньям</a:t>
                  </a:r>
                  <a:endParaRPr lang="ru-RU" sz="1600" b="1" i="1" dirty="0"/>
                </a:p>
              </p:txBody>
            </p:sp>
          </p:grpSp>
          <p:pic>
            <p:nvPicPr>
              <p:cNvPr id="22" name="Picture 2" descr="C:\Users\Пользователь\Desktop\Логотипы\иконки\download.png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 rot="16200000">
                <a:off x="6357950" y="3805218"/>
                <a:ext cx="1000132" cy="1285884"/>
              </a:xfrm>
              <a:prstGeom prst="rect">
                <a:avLst/>
              </a:prstGeom>
              <a:noFill/>
            </p:spPr>
          </p:pic>
          <p:sp>
            <p:nvSpPr>
              <p:cNvPr id="23" name="TextBox 22"/>
              <p:cNvSpPr txBox="1"/>
              <p:nvPr/>
            </p:nvSpPr>
            <p:spPr>
              <a:xfrm>
                <a:off x="6215074" y="3805218"/>
                <a:ext cx="114300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600" b="1" i="1" dirty="0" smtClean="0"/>
                  <a:t>КОНКУРС</a:t>
                </a:r>
                <a:endParaRPr lang="ru-RU" sz="1600" b="1" i="1" dirty="0"/>
              </a:p>
            </p:txBody>
          </p:sp>
          <p:pic>
            <p:nvPicPr>
              <p:cNvPr id="1028" name="Picture 4" descr="C:\Users\Пользователь\Desktop\Логотипы\иконки\presentation (2).pn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6215074" y="2733648"/>
                <a:ext cx="1071570" cy="1071570"/>
              </a:xfrm>
              <a:prstGeom prst="rect">
                <a:avLst/>
              </a:prstGeom>
              <a:noFill/>
            </p:spPr>
          </p:pic>
        </p:grpSp>
        <p:pic>
          <p:nvPicPr>
            <p:cNvPr id="1029" name="Picture 5" descr="C:\Users\Пользователь\Desktop\Логотипы\иконки\diploma (2).pn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7286644" y="3500438"/>
              <a:ext cx="1500198" cy="1500198"/>
            </a:xfrm>
            <a:prstGeom prst="rect">
              <a:avLst/>
            </a:prstGeom>
            <a:noFill/>
          </p:spPr>
        </p:pic>
        <p:sp>
          <p:nvSpPr>
            <p:cNvPr id="27" name="TextBox 26"/>
            <p:cNvSpPr txBox="1"/>
            <p:nvPr/>
          </p:nvSpPr>
          <p:spPr>
            <a:xfrm>
              <a:off x="7286644" y="4929198"/>
              <a:ext cx="15001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i="1" dirty="0" smtClean="0"/>
                <a:t>ДИПЛОМ</a:t>
              </a:r>
              <a:endParaRPr lang="ru-RU" sz="1600" b="1" i="1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214282" y="1714488"/>
            <a:ext cx="8501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ЦЕЛЬ</a:t>
            </a:r>
            <a:r>
              <a:rPr lang="ru-RU" b="1" i="1" dirty="0" smtClean="0"/>
              <a:t> </a:t>
            </a:r>
            <a:r>
              <a:rPr lang="ru-RU" b="1" i="1" dirty="0" smtClean="0">
                <a:solidFill>
                  <a:srgbClr val="C00000"/>
                </a:solidFill>
              </a:rPr>
              <a:t>–</a:t>
            </a:r>
            <a:r>
              <a:rPr lang="ru-RU" b="1" i="1" dirty="0" smtClean="0"/>
              <a:t> </a:t>
            </a:r>
            <a:r>
              <a:rPr lang="ru-RU" dirty="0"/>
              <a:t>воспитание творческого, инициативного и ответственного молодого поколения</a:t>
            </a:r>
            <a:endParaRPr lang="ru-RU" b="1" i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Desktop\Логотипы\на прозрачном фоне\Безымянны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285984" cy="1134886"/>
          </a:xfrm>
          <a:prstGeom prst="rect">
            <a:avLst/>
          </a:prstGeom>
          <a:noFill/>
        </p:spPr>
      </p:pic>
      <p:pic>
        <p:nvPicPr>
          <p:cNvPr id="3" name="Picture 3" descr="C:\Users\Пользователь\Desktop\Логотипы\на прозрачном фоне\ЦИТР хор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34" y="500042"/>
            <a:ext cx="1332190" cy="642942"/>
          </a:xfrm>
          <a:prstGeom prst="rect">
            <a:avLst/>
          </a:prstGeom>
          <a:noFill/>
        </p:spPr>
      </p:pic>
      <p:pic>
        <p:nvPicPr>
          <p:cNvPr id="4" name="Picture 4" descr="C:\Users\Пользователь\Desktop\Логотипы\ИНЭУ хоррррр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29520" y="0"/>
            <a:ext cx="1549076" cy="57150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14414" y="285728"/>
            <a:ext cx="6572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</a:rPr>
              <a:t>ПРЕДАКСЕЛЕРАТОР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0089673"/>
              </p:ext>
            </p:extLst>
          </p:nvPr>
        </p:nvGraphicFramePr>
        <p:xfrm>
          <a:off x="1000100" y="1142984"/>
          <a:ext cx="7820372" cy="5334000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2077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430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6009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Название модуля</a:t>
                      </a:r>
                      <a:endParaRPr lang="ru-RU" i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0642"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sz="1600" dirty="0" smtClean="0"/>
                    </a:p>
                    <a:p>
                      <a:pPr algn="ctr"/>
                      <a:r>
                        <a:rPr lang="ru-RU" sz="1600" dirty="0" smtClean="0"/>
                        <a:t>Модуль 1</a:t>
                      </a:r>
                    </a:p>
                    <a:p>
                      <a:pPr algn="ctr"/>
                      <a:r>
                        <a:rPr lang="ru-RU" sz="1600" dirty="0" smtClean="0"/>
                        <a:t>2 часа</a:t>
                      </a:r>
                      <a:endParaRPr lang="ru-RU" sz="1600" i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Понятие «Предпринимательская деятельность».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Основные термины, классификация.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Понятие «Инновационное предпринимательство», основные термины и классификация.</a:t>
                      </a:r>
                    </a:p>
                    <a:p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Профориентационное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тестирование «Могу ли я стать предпринимателем»</a:t>
                      </a:r>
                      <a:r>
                        <a:rPr lang="ru-RU" baseline="0" dirty="0" smtClean="0"/>
                        <a:t> </a:t>
                      </a:r>
                      <a:endParaRPr lang="ru-RU" i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0642"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sz="1600" dirty="0" smtClean="0"/>
                        <a:t>Модуль 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2 часа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Генерация и отбор бизнес-идеи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Основные термины: «Бизнес-идея», «Франшиза», «Франчайзинг».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Методы формирования и отбора бизнес-идей.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Преимущества и стоимость франшизы.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Бизнес-игра «Свой бизнес»</a:t>
                      </a:r>
                      <a:endParaRPr lang="ru-RU" i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53704"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sz="600" dirty="0" smtClean="0"/>
                    </a:p>
                    <a:p>
                      <a:pPr algn="ctr"/>
                      <a:r>
                        <a:rPr lang="ru-RU" sz="1600" dirty="0" smtClean="0"/>
                        <a:t>Модуль</a:t>
                      </a:r>
                      <a:r>
                        <a:rPr lang="ru-RU" sz="1600" baseline="0" dirty="0" smtClean="0"/>
                        <a:t> 3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2 часа</a:t>
                      </a:r>
                      <a:endParaRPr lang="ru-RU" sz="1600" i="1" dirty="0" smtClean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Проект своего бизнеса.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Презентация проекта своего бизнеса.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Методики проверки бизнес-идеи на жизнеспособность.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Разработка анкеты для опроса потенциальных потребителей.</a:t>
                      </a:r>
                      <a:endParaRPr lang="ru-RU" i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076" name="Picture 4" descr="C:\Users\Пользователь\Downloads\1491567716231.jpg"/>
          <p:cNvPicPr>
            <a:picLocks noChangeAspect="1" noChangeArrowheads="1"/>
          </p:cNvPicPr>
          <p:nvPr/>
        </p:nvPicPr>
        <p:blipFill>
          <a:blip r:embed="rId5" cstate="print"/>
          <a:srcRect l="4166" t="8333" r="4166" b="8333"/>
          <a:stretch>
            <a:fillRect/>
          </a:stretch>
        </p:blipFill>
        <p:spPr bwMode="auto">
          <a:xfrm>
            <a:off x="1530051" y="5085184"/>
            <a:ext cx="942982" cy="857256"/>
          </a:xfrm>
          <a:prstGeom prst="rect">
            <a:avLst/>
          </a:prstGeom>
          <a:noFill/>
        </p:spPr>
      </p:pic>
      <p:pic>
        <p:nvPicPr>
          <p:cNvPr id="6" name="Picture 2" descr="C:\Users\Пользователь\Desktop\Логотипы\иконки\like (2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27691" y="3383175"/>
            <a:ext cx="747701" cy="747701"/>
          </a:xfrm>
          <a:prstGeom prst="rect">
            <a:avLst/>
          </a:prstGeom>
          <a:noFill/>
        </p:spPr>
      </p:pic>
      <p:pic>
        <p:nvPicPr>
          <p:cNvPr id="8" name="Picture 3" descr="C:\Users\Пользователь\Desktop\Логотипы\иконки\005-seo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89736" y="1579542"/>
            <a:ext cx="857256" cy="857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Desktop\Логотипы\на прозрачном фоне\Безымянны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285984" cy="1134886"/>
          </a:xfrm>
          <a:prstGeom prst="rect">
            <a:avLst/>
          </a:prstGeom>
          <a:noFill/>
        </p:spPr>
      </p:pic>
      <p:pic>
        <p:nvPicPr>
          <p:cNvPr id="3" name="Picture 3" descr="C:\Users\Пользователь\Desktop\Логотипы\на прозрачном фоне\ЦИТР хор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642918"/>
            <a:ext cx="1332190" cy="642942"/>
          </a:xfrm>
          <a:prstGeom prst="rect">
            <a:avLst/>
          </a:prstGeom>
          <a:noFill/>
        </p:spPr>
      </p:pic>
      <p:pic>
        <p:nvPicPr>
          <p:cNvPr id="4" name="Picture 4" descr="C:\Users\Пользователь\Desktop\Логотипы\ИНЭУ хоррррр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00958" y="142852"/>
            <a:ext cx="1549076" cy="57150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14414" y="285728"/>
            <a:ext cx="6572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</a:rPr>
              <a:t>АКСЕЛЕРАТОР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000100" y="1571612"/>
          <a:ext cx="7429552" cy="4269114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15085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209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3226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Название модуля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3226">
                <a:tc>
                  <a:txBody>
                    <a:bodyPr/>
                    <a:lstStyle/>
                    <a:p>
                      <a:r>
                        <a:rPr lang="ru-RU" dirty="0" smtClean="0"/>
                        <a:t>Модуль 1</a:t>
                      </a:r>
                      <a:endParaRPr lang="ru-RU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Командообразование</a:t>
                      </a:r>
                      <a:endParaRPr lang="ru-RU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32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Модуль 2</a:t>
                      </a:r>
                      <a:endParaRPr lang="ru-RU" i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Анализ рынка и внешнего окружения</a:t>
                      </a:r>
                      <a:endParaRPr lang="ru-RU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32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Модуль 3</a:t>
                      </a:r>
                      <a:endParaRPr lang="ru-RU" i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Технологии продвижения продукции</a:t>
                      </a:r>
                      <a:endParaRPr lang="ru-RU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32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Модуль 4</a:t>
                      </a:r>
                      <a:endParaRPr lang="ru-RU" i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Бизнес-планирование</a:t>
                      </a:r>
                      <a:endParaRPr lang="ru-RU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32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Модуль 5</a:t>
                      </a:r>
                      <a:endParaRPr lang="ru-RU" i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Построение </a:t>
                      </a:r>
                      <a:r>
                        <a:rPr lang="ru-RU" dirty="0" err="1" smtClean="0"/>
                        <a:t>бизнес-моделей</a:t>
                      </a:r>
                      <a:endParaRPr lang="ru-RU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3226">
                <a:tc>
                  <a:txBody>
                    <a:bodyPr/>
                    <a:lstStyle/>
                    <a:p>
                      <a:r>
                        <a:rPr lang="ru-RU" dirty="0" smtClean="0"/>
                        <a:t>Модуль</a:t>
                      </a:r>
                      <a:r>
                        <a:rPr lang="ru-RU" baseline="0" dirty="0" smtClean="0"/>
                        <a:t> 6</a:t>
                      </a:r>
                      <a:endParaRPr lang="ru-RU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Поиск инвестора</a:t>
                      </a:r>
                    </a:p>
                    <a:p>
                      <a:r>
                        <a:rPr lang="ru-RU" i="0" dirty="0" smtClean="0"/>
                        <a:t>Интеллектуальная собственность</a:t>
                      </a:r>
                      <a:endParaRPr lang="ru-RU" i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32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Модуль</a:t>
                      </a:r>
                      <a:r>
                        <a:rPr lang="ru-RU" baseline="0" dirty="0" smtClean="0"/>
                        <a:t> 7</a:t>
                      </a:r>
                      <a:endParaRPr lang="ru-RU" i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Управление проектами в сфере наукоемких</a:t>
                      </a:r>
                      <a:r>
                        <a:rPr lang="ru-RU" baseline="0" dirty="0" smtClean="0"/>
                        <a:t> технологий</a:t>
                      </a:r>
                      <a:endParaRPr lang="ru-RU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32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Модуль</a:t>
                      </a:r>
                      <a:r>
                        <a:rPr lang="ru-RU" baseline="0" dirty="0" smtClean="0"/>
                        <a:t> 8</a:t>
                      </a:r>
                      <a:endParaRPr lang="ru-RU" i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Разработка презентации проекта</a:t>
                      </a:r>
                      <a:endParaRPr lang="ru-RU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32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i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Защита проекта</a:t>
                      </a:r>
                      <a:endParaRPr lang="ru-RU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Desktop\Логотипы\на прозрачном фоне\Безымянны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285984" cy="1134886"/>
          </a:xfrm>
          <a:prstGeom prst="rect">
            <a:avLst/>
          </a:prstGeom>
          <a:noFill/>
        </p:spPr>
      </p:pic>
      <p:pic>
        <p:nvPicPr>
          <p:cNvPr id="3" name="Picture 4" descr="C:\Users\Пользователь\Desktop\Логотипы\ИНЭУ хорррр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58" y="142852"/>
            <a:ext cx="1549076" cy="57150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214414" y="285728"/>
            <a:ext cx="6572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</a:rPr>
              <a:t>ЭКСКУРСИЯ</a:t>
            </a:r>
          </a:p>
        </p:txBody>
      </p:sp>
      <p:pic>
        <p:nvPicPr>
          <p:cNvPr id="1027" name="Picture 3" descr="C:\Users\Пользователь\Desktop\Логотипы\картинки\Снимок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071546"/>
            <a:ext cx="3214678" cy="3091713"/>
          </a:xfrm>
          <a:prstGeom prst="rect">
            <a:avLst/>
          </a:prstGeom>
          <a:noFill/>
        </p:spPr>
      </p:pic>
      <p:grpSp>
        <p:nvGrpSpPr>
          <p:cNvPr id="19" name="Группа 18"/>
          <p:cNvGrpSpPr/>
          <p:nvPr/>
        </p:nvGrpSpPr>
        <p:grpSpPr>
          <a:xfrm>
            <a:off x="3857620" y="1214422"/>
            <a:ext cx="5500726" cy="4709544"/>
            <a:chOff x="3214678" y="1214422"/>
            <a:chExt cx="5500726" cy="4709544"/>
          </a:xfrm>
        </p:grpSpPr>
        <p:sp>
          <p:nvSpPr>
            <p:cNvPr id="6" name="TextBox 5"/>
            <p:cNvSpPr txBox="1"/>
            <p:nvPr/>
          </p:nvSpPr>
          <p:spPr>
            <a:xfrm>
              <a:off x="4214810" y="2643182"/>
              <a:ext cx="400056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i="1" dirty="0" smtClean="0"/>
                <a:t>Подробная информация по всем направлениям подготовки с раздаточным материалом</a:t>
              </a:r>
              <a:endParaRPr lang="ru-RU" b="1" i="1" dirty="0"/>
            </a:p>
          </p:txBody>
        </p:sp>
        <p:pic>
          <p:nvPicPr>
            <p:cNvPr id="1028" name="Picture 4" descr="C:\Users\Пользователь\Desktop\Логотипы\иконки\049-seo-2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214678" y="2714620"/>
              <a:ext cx="857256" cy="857256"/>
            </a:xfrm>
            <a:prstGeom prst="rect">
              <a:avLst/>
            </a:prstGeom>
            <a:noFill/>
          </p:spPr>
        </p:pic>
        <p:sp>
          <p:nvSpPr>
            <p:cNvPr id="9" name="TextBox 8"/>
            <p:cNvSpPr txBox="1"/>
            <p:nvPr/>
          </p:nvSpPr>
          <p:spPr>
            <a:xfrm>
              <a:off x="4214810" y="3786190"/>
              <a:ext cx="44291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i="1" dirty="0" smtClean="0"/>
                <a:t>Знакомство с </a:t>
              </a:r>
              <a:r>
                <a:rPr lang="ru-RU" b="1" i="1" dirty="0" err="1" smtClean="0"/>
                <a:t>внеучебной</a:t>
              </a:r>
              <a:r>
                <a:rPr lang="ru-RU" b="1" i="1" dirty="0" smtClean="0"/>
                <a:t> деятельностью ИНЭУ </a:t>
              </a:r>
            </a:p>
            <a:p>
              <a:r>
                <a:rPr lang="ru-RU" b="1" i="1" dirty="0" smtClean="0"/>
                <a:t>(конкурсами, праздниками)</a:t>
              </a:r>
              <a:endParaRPr lang="ru-RU" b="1" i="1" dirty="0"/>
            </a:p>
          </p:txBody>
        </p:sp>
        <p:pic>
          <p:nvPicPr>
            <p:cNvPr id="1029" name="Picture 5" descr="C:\Users\Пользователь\Desktop\Логотипы\иконки\029-digital-campaign-1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214678" y="3786190"/>
              <a:ext cx="928694" cy="928694"/>
            </a:xfrm>
            <a:prstGeom prst="rect">
              <a:avLst/>
            </a:prstGeom>
            <a:noFill/>
          </p:spPr>
        </p:pic>
        <p:sp>
          <p:nvSpPr>
            <p:cNvPr id="14" name="TextBox 13"/>
            <p:cNvSpPr txBox="1"/>
            <p:nvPr/>
          </p:nvSpPr>
          <p:spPr>
            <a:xfrm>
              <a:off x="3857620" y="1214422"/>
              <a:ext cx="37147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i="1" dirty="0" smtClean="0"/>
                <a:t>Экскурсия включает в себя:</a:t>
              </a:r>
              <a:endParaRPr lang="ru-RU" b="1" i="1" dirty="0"/>
            </a:p>
          </p:txBody>
        </p:sp>
        <p:pic>
          <p:nvPicPr>
            <p:cNvPr id="1032" name="Picture 8" descr="C:\Users\Пользователь\Desktop\Логотипы\иконки\business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214678" y="1643050"/>
              <a:ext cx="844532" cy="844532"/>
            </a:xfrm>
            <a:prstGeom prst="rect">
              <a:avLst/>
            </a:prstGeom>
            <a:noFill/>
          </p:spPr>
        </p:pic>
        <p:sp>
          <p:nvSpPr>
            <p:cNvPr id="16" name="TextBox 15"/>
            <p:cNvSpPr txBox="1"/>
            <p:nvPr/>
          </p:nvSpPr>
          <p:spPr>
            <a:xfrm>
              <a:off x="4214810" y="1857364"/>
              <a:ext cx="40719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i="1" dirty="0" smtClean="0"/>
                <a:t>Знакомство с дирекцией ИНЭУ и студенческим активом</a:t>
              </a:r>
              <a:endParaRPr lang="ru-RU" b="1" i="1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286248" y="5000636"/>
              <a:ext cx="44291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i="1" dirty="0" smtClean="0"/>
                <a:t>Знакомство с научной</a:t>
              </a:r>
            </a:p>
            <a:p>
              <a:r>
                <a:rPr lang="ru-RU" b="1" i="1" dirty="0" smtClean="0"/>
                <a:t>деятельностью ИНЭУ </a:t>
              </a:r>
            </a:p>
            <a:p>
              <a:r>
                <a:rPr lang="ru-RU" b="1" i="1" dirty="0" smtClean="0"/>
                <a:t>(конференции, стипендии)</a:t>
              </a:r>
              <a:endParaRPr lang="ru-RU" b="1" i="1" dirty="0"/>
            </a:p>
          </p:txBody>
        </p:sp>
      </p:grpSp>
      <p:pic>
        <p:nvPicPr>
          <p:cNvPr id="1035" name="Picture 11" descr="C:\Users\Пользователь\Desktop\Логотипы\картинки\mW3YhJ73hUc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14480" y="4214818"/>
            <a:ext cx="1428760" cy="1071570"/>
          </a:xfrm>
          <a:prstGeom prst="rect">
            <a:avLst/>
          </a:prstGeom>
          <a:noFill/>
        </p:spPr>
      </p:pic>
      <p:pic>
        <p:nvPicPr>
          <p:cNvPr id="1036" name="Picture 12" descr="C:\Users\Пользователь\Desktop\Логотипы\картинки\owvCM6SZBQ4.jpg"/>
          <p:cNvPicPr>
            <a:picLocks noChangeAspect="1" noChangeArrowheads="1"/>
          </p:cNvPicPr>
          <p:nvPr/>
        </p:nvPicPr>
        <p:blipFill>
          <a:blip r:embed="rId9" cstate="print"/>
          <a:srcRect l="13893" t="21739" r="19466"/>
          <a:stretch>
            <a:fillRect/>
          </a:stretch>
        </p:blipFill>
        <p:spPr bwMode="auto">
          <a:xfrm>
            <a:off x="357158" y="5214950"/>
            <a:ext cx="1643074" cy="1285860"/>
          </a:xfrm>
          <a:prstGeom prst="rect">
            <a:avLst/>
          </a:prstGeom>
          <a:noFill/>
        </p:spPr>
      </p:pic>
      <p:pic>
        <p:nvPicPr>
          <p:cNvPr id="1037" name="Picture 13" descr="C:\Users\Пользователь\Desktop\Логотипы\картинки\17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42844" y="4214818"/>
            <a:ext cx="1449474" cy="966788"/>
          </a:xfrm>
          <a:prstGeom prst="rect">
            <a:avLst/>
          </a:prstGeom>
          <a:noFill/>
        </p:spPr>
      </p:pic>
      <p:pic>
        <p:nvPicPr>
          <p:cNvPr id="1034" name="Picture 10" descr="C:\Users\Пользователь\Desktop\Логотипы\картинки\H1O2tslaEkA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928794" y="5357826"/>
            <a:ext cx="1606552" cy="1071570"/>
          </a:xfrm>
          <a:prstGeom prst="rect">
            <a:avLst/>
          </a:prstGeom>
          <a:noFill/>
        </p:spPr>
      </p:pic>
      <p:pic>
        <p:nvPicPr>
          <p:cNvPr id="1038" name="Picture 14" descr="C:\Users\Пользователь\Desktop\Логотипы\иконки\owl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857620" y="4929198"/>
            <a:ext cx="928694" cy="9286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304</Words>
  <Application>Microsoft Office PowerPoint</Application>
  <PresentationFormat>Экран (4:3)</PresentationFormat>
  <Paragraphs>93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Arial Black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Мурашева</cp:lastModifiedBy>
  <cp:revision>33</cp:revision>
  <dcterms:created xsi:type="dcterms:W3CDTF">2018-09-24T10:55:42Z</dcterms:created>
  <dcterms:modified xsi:type="dcterms:W3CDTF">2019-03-11T11:57:38Z</dcterms:modified>
</cp:coreProperties>
</file>